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  <p:sldMasterId id="2147483681" r:id="rId3"/>
    <p:sldMasterId id="2147483699" r:id="rId4"/>
  </p:sldMasterIdLst>
  <p:notesMasterIdLst>
    <p:notesMasterId r:id="rId4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Proxima Nova" panose="020B060402020202020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iI794xJTLkqi4AcI+ZW4eKIQza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06" autoAdjust="0"/>
  </p:normalViewPr>
  <p:slideViewPr>
    <p:cSldViewPr snapToGrid="0">
      <p:cViewPr varScale="1">
        <p:scale>
          <a:sx n="122" d="100"/>
          <a:sy n="122" d="100"/>
        </p:scale>
        <p:origin x="120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1" name="Google Shape;3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0" name="Google Shape;5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37" name="Google Shape;5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43" name="Google Shape;54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51" name="Google Shape;55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dirty="0"/>
          </a:p>
        </p:txBody>
      </p:sp>
      <p:sp>
        <p:nvSpPr>
          <p:cNvPr id="557" name="Google Shape;557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4" name="Google Shape;564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71" name="Google Shape;571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79" name="Google Shape;579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6" name="Google Shape;586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2" name="Google Shape;592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dirty="0"/>
          </a:p>
        </p:txBody>
      </p:sp>
      <p:sp>
        <p:nvSpPr>
          <p:cNvPr id="599" name="Google Shape;599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73fb14c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6" name="Google Shape;626;gf73fb14c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f73fb14c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32" name="Google Shape;632;gf73fb14c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73fb14c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40" name="Google Shape;640;gf73fb14c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73fb14ca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47" name="Google Shape;647;gf73fb14ca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2" name="Google Shape;3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73fb14ca0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54" name="Google Shape;654;gf73fb14ca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73fb14ca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62" name="Google Shape;662;gf73fb14ca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f73fb14ca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70" name="Google Shape;670;gf73fb14ca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73fb14ca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80" name="Google Shape;680;gf73fb14ca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73fb14ca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88" name="Google Shape;688;gf73fb14ca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73fb14ca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97" name="Google Shape;697;gf73fb14ca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08" name="Google Shape;70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15" name="Google Shape;71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4" name="Google Shape;72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1" name="Google Shape;7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73" name="Google Shape;7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3" name="Google Shape;80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07" name="Google Shape;4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373636"/>
              </a:solidFill>
            </a:endParaRPr>
          </a:p>
        </p:txBody>
      </p:sp>
      <p:sp>
        <p:nvSpPr>
          <p:cNvPr id="429" name="Google Shape;4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Anthony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44"/>
          <p:cNvPicPr preferRelativeResize="0"/>
          <p:nvPr/>
        </p:nvPicPr>
        <p:blipFill rotWithShape="1">
          <a:blip r:embed="rId2">
            <a:alphaModFix/>
          </a:blip>
          <a:srcRect r="49949"/>
          <a:stretch/>
        </p:blipFill>
        <p:spPr>
          <a:xfrm>
            <a:off x="3001450" y="828800"/>
            <a:ext cx="6142551" cy="4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7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7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7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1" name="Google Shape;61;p12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8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8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28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28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9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29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0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0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30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1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31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1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2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2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2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2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2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2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3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9" name="Google Shape;89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3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33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3" name="Google Shape;103;p4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47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0" name="Google Shape;110;p5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60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0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61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61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9" name="Google Shape;119;p61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62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25" name="Google Shape;12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3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3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3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4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37" name="Google Shape;137;p6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64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65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6" name="Google Shape;146;p6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6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6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66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6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" name="Google Shape;152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6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7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67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8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9" name="Google Shape;159;p68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68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9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69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9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" name="Google Shape;18;p12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20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0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70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70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70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0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70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1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1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7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1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9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90" name="Google Shape;190;p5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50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2" name="Google Shape;19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3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83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4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4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84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84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84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5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5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85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85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85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6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8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8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8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4" name="Google Shape;214;p8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7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88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8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1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" name="Google Shape;25;p12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4" name="Google Shape;224;p8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89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6" name="Google Shape;226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0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30" name="Google Shape;230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2" name="Google Shape;232;p9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1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9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9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2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93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9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5" name="Google Shape;245;p93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6" name="Google Shape;246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94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51" name="Google Shape;251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3" name="Google Shape;25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9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95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5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8" name="Google Shape;258;p95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96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3" name="Google Shape;263;p9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96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5" name="Google Shape;265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7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7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7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7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2" name="Google Shape;272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7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3" name="Google Shape;283;p5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84" name="Google Shape;28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2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12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3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3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89" name="Google Shape;289;p5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2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72"/>
          <p:cNvPicPr preferRelativeResize="0"/>
          <p:nvPr/>
        </p:nvPicPr>
        <p:blipFill rotWithShape="1">
          <a:blip r:embed="rId2">
            <a:alphaModFix/>
          </a:blip>
          <a:srcRect t="2630" r="3899" b="338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73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8" name="Google Shape;298;p7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7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3" name="Google Shape;303;p74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4" name="Google Shape;3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75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09" name="Google Shape;309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1" name="Google Shape;31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6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6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76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7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77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1" name="Google Shape;321;p7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2" name="Google Shape;322;p7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3" name="Google Shape;32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8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7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7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78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0" name="Google Shape;330;p7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7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7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6" name="Google Shape;336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23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2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4" name="Google Shape;34;p123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0" name="Google Shape;340;p80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1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3" name="Google Shape;343;p81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81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82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2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124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0" name="Google Shape;40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2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25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5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25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Title - Mobilitei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6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2" name="Google Shape;52;p12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26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" name="Google Shape;5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" name="Google Shape;95;p4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" name="Google Shape;96;p4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4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1" name="Google Shape;181;p48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8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7" name="Google Shape;277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consent/issu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laurens.vercauteren@pwc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github.com/Informatievlaanderen/OSLOthema-consent" TargetMode="Externa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trapeze?_cldee=a2V2aW4uaGFsZXlkdEB2bGFhbmRlcmVuLmJl&amp;recipientid=contact-6ce4a8517dd3e811a972000d3ab98582-989da9acbb4241e4829946d2e8a0e828&amp;esid=a14015bf-09d4-eb11-bacc-000d3adccc13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pp.mural.co/t/beadvtc7549/m/beadvtc7549/1634735142151/d14fb536ada06e7366c662b7ae80f57f44b0f6c1?sender=u91199267117038c13b019919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1"/>
          <p:cNvGrpSpPr/>
          <p:nvPr/>
        </p:nvGrpSpPr>
        <p:grpSpPr>
          <a:xfrm>
            <a:off x="-177800" y="-135466"/>
            <a:ext cx="5401982" cy="5427134"/>
            <a:chOff x="0" y="0"/>
            <a:chExt cx="8134350" cy="6858001"/>
          </a:xfrm>
        </p:grpSpPr>
        <p:sp>
          <p:nvSpPr>
            <p:cNvPr id="354" name="Google Shape;35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1"/>
          <p:cNvSpPr txBox="1"/>
          <p:nvPr/>
        </p:nvSpPr>
        <p:spPr>
          <a:xfrm>
            <a:off x="511351" y="1844195"/>
            <a:ext cx="52035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OSLO Core Consent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"/>
          <p:cNvSpPr txBox="1"/>
          <p:nvPr/>
        </p:nvSpPr>
        <p:spPr>
          <a:xfrm>
            <a:off x="499135" y="4686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Digitaal Vlaanderen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"/>
          <p:cNvPicPr preferRelativeResize="0"/>
          <p:nvPr/>
        </p:nvPicPr>
        <p:blipFill rotWithShape="1">
          <a:blip r:embed="rId3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"/>
          <p:cNvSpPr txBox="1"/>
          <p:nvPr/>
        </p:nvSpPr>
        <p:spPr>
          <a:xfrm>
            <a:off x="499135" y="4396905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Workshop -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 txBox="1"/>
          <p:nvPr/>
        </p:nvSpPr>
        <p:spPr>
          <a:xfrm>
            <a:off x="440611" y="32534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nl-BE" sz="15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Welcome! We will start at 1:</a:t>
            </a:r>
            <a:r>
              <a:rPr lang="nl-BE" sz="1550" b="1"/>
              <a:t>05pm</a:t>
            </a:r>
            <a:r>
              <a:rPr lang="nl-BE" sz="15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nl-BE" sz="15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Thursday 21st October 2021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"/>
          <p:cNvSpPr txBox="1"/>
          <p:nvPr/>
        </p:nvSpPr>
        <p:spPr>
          <a:xfrm>
            <a:off x="628650" y="273850"/>
            <a:ext cx="5017073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did we do in the previous workshop?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0200" y="1909000"/>
            <a:ext cx="662201" cy="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0"/>
          <p:cNvSpPr txBox="1"/>
          <p:nvPr/>
        </p:nvSpPr>
        <p:spPr>
          <a:xfrm>
            <a:off x="494425" y="3036950"/>
            <a:ext cx="29541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02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terminology: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Unified Modelling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Concepts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Relationships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Attribution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 txBox="1"/>
          <p:nvPr/>
        </p:nvSpPr>
        <p:spPr>
          <a:xfrm>
            <a:off x="1576849" y="2674550"/>
            <a:ext cx="1498963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introduction</a:t>
            </a:r>
            <a:endParaRPr sz="11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2300" y="1909000"/>
            <a:ext cx="710654" cy="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 txBox="1"/>
          <p:nvPr/>
        </p:nvSpPr>
        <p:spPr>
          <a:xfrm>
            <a:off x="3935688" y="2594421"/>
            <a:ext cx="2193443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draft model based on the assembled use cases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0"/>
          <p:cNvSpPr txBox="1"/>
          <p:nvPr/>
        </p:nvSpPr>
        <p:spPr>
          <a:xfrm>
            <a:off x="3439150" y="3036950"/>
            <a:ext cx="30207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02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generalisation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Presenting draft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Exercise: Does this model allow for all relevant use cases?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10"/>
          <p:cNvCxnSpPr/>
          <p:nvPr/>
        </p:nvCxnSpPr>
        <p:spPr>
          <a:xfrm>
            <a:off x="3505750" y="2639325"/>
            <a:ext cx="0" cy="21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10"/>
          <p:cNvCxnSpPr/>
          <p:nvPr/>
        </p:nvCxnSpPr>
        <p:spPr>
          <a:xfrm>
            <a:off x="6459850" y="2639325"/>
            <a:ext cx="0" cy="21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10"/>
          <p:cNvSpPr txBox="1"/>
          <p:nvPr/>
        </p:nvSpPr>
        <p:spPr>
          <a:xfrm>
            <a:off x="6889788" y="2674550"/>
            <a:ext cx="1883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 session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0"/>
          <p:cNvSpPr txBox="1"/>
          <p:nvPr/>
        </p:nvSpPr>
        <p:spPr>
          <a:xfrm>
            <a:off x="6526675" y="3036950"/>
            <a:ext cx="24555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anything missing in the draft model?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see any necessary improvements of the draft model?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use cases do you want to check on this draft model?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attributes do we want to capture for each class?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3690" y="397857"/>
            <a:ext cx="3171400" cy="21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1"/>
          <p:cNvSpPr txBox="1">
            <a:spLocks noGrp="1"/>
          </p:cNvSpPr>
          <p:nvPr>
            <p:ph type="title"/>
          </p:nvPr>
        </p:nvSpPr>
        <p:spPr>
          <a:xfrm>
            <a:off x="457800" y="210556"/>
            <a:ext cx="7889564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sz="2400" b="1">
                <a:latin typeface="Arial"/>
                <a:ea typeface="Arial"/>
                <a:cs typeface="Arial"/>
                <a:sym typeface="Arial"/>
              </a:rPr>
              <a:t>Most important issues/takeaways from workshop 1</a:t>
            </a:r>
            <a:endParaRPr sz="21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1"/>
          <p:cNvSpPr txBox="1"/>
          <p:nvPr/>
        </p:nvSpPr>
        <p:spPr>
          <a:xfrm>
            <a:off x="457800" y="1224512"/>
            <a:ext cx="7599218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will the identity of the person giving consent be undebatable and clearly documented?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consent requires an expression of expiry conditions.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manage credential consent as an authentication system is bound to a individual (or organisation)?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approach contextual requirements?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difference between the relationship of a consent and the purpose of a consent?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maintain the simplicity of a consent while covering every aspect of the consent?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Issues have been communicated via GitHub (</a:t>
            </a:r>
            <a:r>
              <a:rPr lang="nl-BE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https://github.com/Informatievlaanderen/OSLOthema-consent/issues</a:t>
            </a: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the planning look like?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nl-BE" sz="25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OSLO-traject</a:t>
            </a:r>
            <a:endParaRPr sz="25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849830" y="3400678"/>
            <a:ext cx="1271400" cy="3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745175" y="1385625"/>
            <a:ext cx="74838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date: 19th of August 2021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Duration: 8 months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14"/>
          <p:cNvGrpSpPr/>
          <p:nvPr/>
        </p:nvGrpSpPr>
        <p:grpSpPr>
          <a:xfrm>
            <a:off x="7668772" y="2295491"/>
            <a:ext cx="1474927" cy="1530490"/>
            <a:chOff x="3048000" y="2295578"/>
            <a:chExt cx="1524000" cy="2847953"/>
          </a:xfrm>
        </p:grpSpPr>
        <p:grpSp>
          <p:nvGrpSpPr>
            <p:cNvPr id="490" name="Google Shape;490;p1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491" name="Google Shape;491;p1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3" name="Google Shape;493;p14"/>
            <p:cNvSpPr txBox="1"/>
            <p:nvPr/>
          </p:nvSpPr>
          <p:spPr>
            <a:xfrm>
              <a:off x="3224550" y="3050050"/>
              <a:ext cx="1313905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Implementation of the draft specifications</a:t>
              </a:r>
              <a:endParaRPr sz="11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14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January - March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4"/>
          <p:cNvGrpSpPr/>
          <p:nvPr/>
        </p:nvGrpSpPr>
        <p:grpSpPr>
          <a:xfrm>
            <a:off x="6193871" y="2295490"/>
            <a:ext cx="1507425" cy="1530492"/>
            <a:chOff x="3048000" y="2295575"/>
            <a:chExt cx="1557579" cy="2847956"/>
          </a:xfrm>
        </p:grpSpPr>
        <p:grpSp>
          <p:nvGrpSpPr>
            <p:cNvPr id="496" name="Google Shape;496;p1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497" name="Google Shape;497;p1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99" name="Google Shape;499;p1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500" name="Google Shape;500;p1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Thematic workshop 4</a:t>
              </a:r>
              <a:endParaRPr sz="11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14"/>
            <p:cNvSpPr txBox="1"/>
            <p:nvPr/>
          </p:nvSpPr>
          <p:spPr>
            <a:xfrm>
              <a:off x="3224550" y="2299313"/>
              <a:ext cx="1381029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16th of December</a:t>
              </a:r>
              <a:endParaRPr sz="1000" b="0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2" name="Google Shape;502;p14"/>
          <p:cNvGrpSpPr/>
          <p:nvPr/>
        </p:nvGrpSpPr>
        <p:grpSpPr>
          <a:xfrm>
            <a:off x="4718971" y="2295490"/>
            <a:ext cx="1474927" cy="1530492"/>
            <a:chOff x="3048000" y="2295575"/>
            <a:chExt cx="1524000" cy="2847956"/>
          </a:xfrm>
        </p:grpSpPr>
        <p:grpSp>
          <p:nvGrpSpPr>
            <p:cNvPr id="503" name="Google Shape;503;p1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504" name="Google Shape;504;p1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06" name="Google Shape;506;p1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507" name="Google Shape;507;p1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Thematic workshop 3</a:t>
              </a:r>
              <a:endParaRPr sz="1100" b="1" i="0" u="none" strike="noStrike" cap="non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" name="Google Shape;508;p14"/>
            <p:cNvSpPr txBox="1"/>
            <p:nvPr/>
          </p:nvSpPr>
          <p:spPr>
            <a:xfrm>
              <a:off x="3224550" y="2299313"/>
              <a:ext cx="1313843" cy="27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18th of November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14"/>
          <p:cNvGrpSpPr/>
          <p:nvPr/>
        </p:nvGrpSpPr>
        <p:grpSpPr>
          <a:xfrm>
            <a:off x="3244070" y="2295490"/>
            <a:ext cx="1474927" cy="1530492"/>
            <a:chOff x="3048000" y="2295575"/>
            <a:chExt cx="1524000" cy="2847956"/>
          </a:xfrm>
        </p:grpSpPr>
        <p:grpSp>
          <p:nvGrpSpPr>
            <p:cNvPr id="510" name="Google Shape;510;p1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511" name="Google Shape;511;p14"/>
              <p:cNvSpPr/>
              <p:nvPr/>
            </p:nvSpPr>
            <p:spPr>
              <a:xfrm>
                <a:off x="0" y="2821979"/>
                <a:ext cx="1524000" cy="2311051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3" name="Google Shape;513;p1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solidFill>
              <a:schemeClr val="dk2"/>
            </a:solidFill>
            <a:ln>
              <a:noFill/>
            </a:ln>
          </p:spPr>
        </p:cxnSp>
        <p:sp>
          <p:nvSpPr>
            <p:cNvPr id="514" name="Google Shape;514;p14"/>
            <p:cNvSpPr txBox="1"/>
            <p:nvPr/>
          </p:nvSpPr>
          <p:spPr>
            <a:xfrm>
              <a:off x="3224549" y="3243881"/>
              <a:ext cx="1170900" cy="67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Thematic workshop 2</a:t>
              </a:r>
              <a:endParaRPr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3153059" y="2456503"/>
              <a:ext cx="1313878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21th of October</a:t>
              </a:r>
              <a:endParaRPr sz="1000" b="0" i="0" u="none" strike="noStrike" cap="non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14"/>
          <p:cNvGrpSpPr/>
          <p:nvPr/>
        </p:nvGrpSpPr>
        <p:grpSpPr>
          <a:xfrm>
            <a:off x="1769091" y="2295493"/>
            <a:ext cx="1474877" cy="1530488"/>
            <a:chOff x="1515975" y="2295580"/>
            <a:chExt cx="1525524" cy="2847950"/>
          </a:xfrm>
        </p:grpSpPr>
        <p:sp>
          <p:nvSpPr>
            <p:cNvPr id="517" name="Google Shape;517;p14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4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Thematic workshop 1</a:t>
              </a:r>
              <a:endParaRPr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0" name="Google Shape;520;p14"/>
            <p:cNvSpPr txBox="1"/>
            <p:nvPr/>
          </p:nvSpPr>
          <p:spPr>
            <a:xfrm>
              <a:off x="1692702" y="2299320"/>
              <a:ext cx="1348689" cy="260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23th of September</a:t>
              </a:r>
              <a:endParaRPr sz="1000" b="0" i="0" u="none" strike="noStrike" cap="non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21" name="Google Shape;521;p14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2" name="Google Shape;522;p14"/>
          <p:cNvGrpSpPr/>
          <p:nvPr/>
        </p:nvGrpSpPr>
        <p:grpSpPr>
          <a:xfrm>
            <a:off x="303400" y="2295493"/>
            <a:ext cx="1474877" cy="1530488"/>
            <a:chOff x="1515975" y="2295580"/>
            <a:chExt cx="1525524" cy="2847950"/>
          </a:xfrm>
        </p:grpSpPr>
        <p:sp>
          <p:nvSpPr>
            <p:cNvPr id="523" name="Google Shape;523;p14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4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nl-BE" sz="1100" b="1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workshop</a:t>
              </a:r>
              <a:endParaRPr sz="1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6" name="Google Shape;526;p14"/>
            <p:cNvSpPr txBox="1"/>
            <p:nvPr/>
          </p:nvSpPr>
          <p:spPr>
            <a:xfrm>
              <a:off x="1692702" y="2299320"/>
              <a:ext cx="1212723" cy="260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nl-BE" sz="1000" b="0" i="0" u="none" strike="noStrike" cap="non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19th of August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7" name="Google Shape;527;p14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Discussing the model via use cases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5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1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Give consent to salary data for a mortgage loan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716550" y="1427481"/>
            <a:ext cx="7599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is a customer of KBC bank.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She has both a current and a savings account.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Recently, she has her eyes set on a house, and applies for a mortgage loan at KBC.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KBC requests her three latest payslips to verify her eligibility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to calculate an appropriate interest rate.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gives consent for this via a web form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specifies that the requested data can be retrieved from SD Worx.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She also specifies that her consent will be withdrawn once the offer is made.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KBC gives Kate an offer for her mortgage loan.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is a customer of KBC 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959" y="2470657"/>
            <a:ext cx="5784081" cy="18823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3"/>
          <p:cNvSpPr txBox="1"/>
          <p:nvPr/>
        </p:nvSpPr>
        <p:spPr>
          <a:xfrm>
            <a:off x="691376" y="1077951"/>
            <a:ext cx="8006575" cy="112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Identification of a DataSubject: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identify them?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 the options within this datamodel?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 open different options for identifiers?</a:t>
            </a:r>
            <a:endParaRPr/>
          </a:p>
          <a:p>
            <a:pPr marL="171450" marR="0" lvl="2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33"/>
          <p:cNvPicPr preferRelativeResize="0"/>
          <p:nvPr/>
        </p:nvPicPr>
        <p:blipFill rotWithShape="1">
          <a:blip r:embed="rId4">
            <a:alphaModFix/>
          </a:blip>
          <a:srcRect t="129" b="119"/>
          <a:stretch/>
        </p:blipFill>
        <p:spPr>
          <a:xfrm>
            <a:off x="8341926" y="4352960"/>
            <a:ext cx="712049" cy="7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She has both a current and a savings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5"/>
          <p:cNvSpPr txBox="1"/>
          <p:nvPr/>
        </p:nvSpPr>
        <p:spPr>
          <a:xfrm>
            <a:off x="628650" y="1833127"/>
            <a:ext cx="8006575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relationship between DataSubject and Agent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need for a mortgage loan: different relationship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step 5 we’ll go deeper into the difference between a relationship and a 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4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Recently, she has her eyes set on a house, and applies for a mortgage loan at KBC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191" y="2857985"/>
            <a:ext cx="6599492" cy="112023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34"/>
          <p:cNvSpPr txBox="1"/>
          <p:nvPr/>
        </p:nvSpPr>
        <p:spPr>
          <a:xfrm>
            <a:off x="628650" y="1873077"/>
            <a:ext cx="800657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Identification of an Agent: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 the options within this datamodel?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Leave open different options for identifiers?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3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KBC requests her three latest payslips to verify her eligibility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135"/>
          <p:cNvPicPr preferRelativeResize="0"/>
          <p:nvPr/>
        </p:nvPicPr>
        <p:blipFill rotWithShape="1">
          <a:blip r:embed="rId3">
            <a:alphaModFix/>
          </a:blip>
          <a:srcRect b="36741"/>
          <a:stretch/>
        </p:blipFill>
        <p:spPr>
          <a:xfrm>
            <a:off x="5330896" y="1570486"/>
            <a:ext cx="2987299" cy="236217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35"/>
          <p:cNvSpPr txBox="1"/>
          <p:nvPr/>
        </p:nvSpPr>
        <p:spPr>
          <a:xfrm>
            <a:off x="628650" y="1867585"/>
            <a:ext cx="4575716" cy="149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Identification of the requested data: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do it?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granularity we want to go into?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– C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alculate an appropriate interest rate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781" y="2665118"/>
            <a:ext cx="2964437" cy="133361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36"/>
          <p:cNvSpPr txBox="1"/>
          <p:nvPr/>
        </p:nvSpPr>
        <p:spPr>
          <a:xfrm>
            <a:off x="628650" y="1402199"/>
            <a:ext cx="80065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you give some examples of relationship in which it differs from the purpose?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136"/>
          <p:cNvPicPr preferRelativeResize="0"/>
          <p:nvPr/>
        </p:nvPicPr>
        <p:blipFill rotWithShape="1">
          <a:blip r:embed="rId4">
            <a:alphaModFix/>
          </a:blip>
          <a:srcRect t="129" b="119"/>
          <a:stretch/>
        </p:blipFill>
        <p:spPr>
          <a:xfrm>
            <a:off x="8341926" y="4352960"/>
            <a:ext cx="712049" cy="7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"/>
          <p:cNvSpPr/>
          <p:nvPr/>
        </p:nvSpPr>
        <p:spPr>
          <a:xfrm>
            <a:off x="3770400" y="3210447"/>
            <a:ext cx="457151" cy="45715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179" y="576"/>
                  <a:pt x="179" y="576"/>
                  <a:pt x="179" y="576"/>
                </a:cubicBezTo>
                <a:cubicBezTo>
                  <a:pt x="179" y="411"/>
                  <a:pt x="179" y="411"/>
                  <a:pt x="179" y="411"/>
                </a:cubicBezTo>
                <a:cubicBezTo>
                  <a:pt x="174" y="407"/>
                  <a:pt x="174" y="407"/>
                  <a:pt x="174" y="407"/>
                </a:cubicBezTo>
                <a:cubicBezTo>
                  <a:pt x="130" y="375"/>
                  <a:pt x="104" y="324"/>
                  <a:pt x="104" y="270"/>
                </a:cubicBezTo>
                <a:cubicBezTo>
                  <a:pt x="104" y="191"/>
                  <a:pt x="166" y="120"/>
                  <a:pt x="248" y="104"/>
                </a:cubicBezTo>
                <a:cubicBezTo>
                  <a:pt x="248" y="104"/>
                  <a:pt x="263" y="100"/>
                  <a:pt x="285" y="100"/>
                </a:cubicBezTo>
                <a:cubicBezTo>
                  <a:pt x="311" y="100"/>
                  <a:pt x="329" y="105"/>
                  <a:pt x="329" y="105"/>
                </a:cubicBezTo>
                <a:cubicBezTo>
                  <a:pt x="420" y="126"/>
                  <a:pt x="448" y="216"/>
                  <a:pt x="478" y="311"/>
                </a:cubicBezTo>
                <a:cubicBezTo>
                  <a:pt x="481" y="320"/>
                  <a:pt x="484" y="329"/>
                  <a:pt x="486" y="337"/>
                </a:cubicBezTo>
                <a:cubicBezTo>
                  <a:pt x="435" y="337"/>
                  <a:pt x="435" y="337"/>
                  <a:pt x="435" y="337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30"/>
                  <a:pt x="415" y="450"/>
                  <a:pt x="391" y="450"/>
                </a:cubicBezTo>
                <a:cubicBezTo>
                  <a:pt x="341" y="450"/>
                  <a:pt x="341" y="450"/>
                  <a:pt x="341" y="450"/>
                </a:cubicBezTo>
                <a:cubicBezTo>
                  <a:pt x="341" y="576"/>
                  <a:pt x="341" y="576"/>
                  <a:pt x="341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366" y="551"/>
                  <a:pt x="366" y="551"/>
                  <a:pt x="366" y="551"/>
                </a:cubicBezTo>
                <a:cubicBezTo>
                  <a:pt x="366" y="474"/>
                  <a:pt x="366" y="474"/>
                  <a:pt x="366" y="474"/>
                </a:cubicBezTo>
                <a:cubicBezTo>
                  <a:pt x="391" y="474"/>
                  <a:pt x="391" y="474"/>
                  <a:pt x="391" y="474"/>
                </a:cubicBezTo>
                <a:cubicBezTo>
                  <a:pt x="429" y="474"/>
                  <a:pt x="460" y="444"/>
                  <a:pt x="460" y="406"/>
                </a:cubicBezTo>
                <a:cubicBezTo>
                  <a:pt x="460" y="362"/>
                  <a:pt x="460" y="362"/>
                  <a:pt x="460" y="362"/>
                </a:cubicBezTo>
                <a:cubicBezTo>
                  <a:pt x="490" y="362"/>
                  <a:pt x="490" y="362"/>
                  <a:pt x="490" y="362"/>
                </a:cubicBezTo>
                <a:cubicBezTo>
                  <a:pt x="497" y="362"/>
                  <a:pt x="504" y="359"/>
                  <a:pt x="508" y="353"/>
                </a:cubicBezTo>
                <a:cubicBezTo>
                  <a:pt x="512" y="348"/>
                  <a:pt x="513" y="340"/>
                  <a:pt x="511" y="334"/>
                </a:cubicBezTo>
                <a:cubicBezTo>
                  <a:pt x="508" y="324"/>
                  <a:pt x="505" y="314"/>
                  <a:pt x="502" y="304"/>
                </a:cubicBezTo>
                <a:cubicBezTo>
                  <a:pt x="470" y="204"/>
                  <a:pt x="438" y="102"/>
                  <a:pt x="329" y="80"/>
                </a:cubicBezTo>
                <a:cubicBezTo>
                  <a:pt x="329" y="80"/>
                  <a:pt x="310" y="75"/>
                  <a:pt x="290" y="75"/>
                </a:cubicBezTo>
                <a:cubicBezTo>
                  <a:pt x="269" y="75"/>
                  <a:pt x="248" y="79"/>
                  <a:pt x="248" y="79"/>
                </a:cubicBezTo>
                <a:cubicBezTo>
                  <a:pt x="153" y="96"/>
                  <a:pt x="80" y="178"/>
                  <a:pt x="80" y="270"/>
                </a:cubicBezTo>
                <a:cubicBezTo>
                  <a:pt x="80" y="330"/>
                  <a:pt x="107" y="387"/>
                  <a:pt x="154" y="423"/>
                </a:cubicBezTo>
                <a:cubicBezTo>
                  <a:pt x="154" y="551"/>
                  <a:pt x="154" y="551"/>
                  <a:pt x="154" y="551"/>
                </a:cubicBezTo>
                <a:cubicBezTo>
                  <a:pt x="25" y="551"/>
                  <a:pt x="25" y="551"/>
                  <a:pt x="25" y="551"/>
                </a:cubicBezTo>
                <a:cubicBezTo>
                  <a:pt x="25" y="24"/>
                  <a:pt x="25" y="24"/>
                  <a:pt x="25" y="24"/>
                </a:cubicBezTo>
                <a:cubicBezTo>
                  <a:pt x="551" y="24"/>
                  <a:pt x="551" y="24"/>
                  <a:pt x="551" y="24"/>
                </a:cubicBezTo>
                <a:lnTo>
                  <a:pt x="551" y="55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"/>
          <p:cNvSpPr/>
          <p:nvPr/>
        </p:nvSpPr>
        <p:spPr>
          <a:xfrm>
            <a:off x="3871266" y="3358860"/>
            <a:ext cx="116050" cy="115914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28" y="56"/>
                </a:moveTo>
                <a:cubicBezTo>
                  <a:pt x="143" y="47"/>
                  <a:pt x="143" y="47"/>
                  <a:pt x="143" y="47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5" y="34"/>
                  <a:pt x="114" y="32"/>
                  <a:pt x="112" y="31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00" y="4"/>
                  <a:pt x="100" y="4"/>
                  <a:pt x="100" y="4"/>
                </a:cubicBezTo>
                <a:cubicBezTo>
                  <a:pt x="91" y="19"/>
                  <a:pt x="91" y="19"/>
                  <a:pt x="91" y="19"/>
                </a:cubicBezTo>
                <a:cubicBezTo>
                  <a:pt x="89" y="18"/>
                  <a:pt x="87" y="17"/>
                  <a:pt x="85" y="17"/>
                </a:cubicBezTo>
                <a:cubicBezTo>
                  <a:pt x="85" y="0"/>
                  <a:pt x="85" y="0"/>
                  <a:pt x="8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17"/>
                  <a:pt x="61" y="17"/>
                  <a:pt x="61" y="17"/>
                </a:cubicBezTo>
                <a:cubicBezTo>
                  <a:pt x="58" y="17"/>
                  <a:pt x="56" y="18"/>
                  <a:pt x="53" y="19"/>
                </a:cubicBezTo>
                <a:cubicBezTo>
                  <a:pt x="44" y="5"/>
                  <a:pt x="44" y="5"/>
                  <a:pt x="44" y="5"/>
                </a:cubicBezTo>
                <a:cubicBezTo>
                  <a:pt x="23" y="18"/>
                  <a:pt x="23" y="18"/>
                  <a:pt x="23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1" y="34"/>
                  <a:pt x="31" y="34"/>
                </a:cubicBezTo>
                <a:cubicBezTo>
                  <a:pt x="16" y="25"/>
                  <a:pt x="16" y="25"/>
                  <a:pt x="16" y="25"/>
                </a:cubicBezTo>
                <a:cubicBezTo>
                  <a:pt x="3" y="47"/>
                  <a:pt x="3" y="47"/>
                  <a:pt x="3" y="47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7"/>
                  <a:pt x="17" y="59"/>
                  <a:pt x="1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87"/>
                  <a:pt x="18" y="88"/>
                  <a:pt x="18" y="90"/>
                </a:cubicBezTo>
                <a:cubicBezTo>
                  <a:pt x="3" y="98"/>
                  <a:pt x="3" y="98"/>
                  <a:pt x="3" y="98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30" y="111"/>
                  <a:pt x="30" y="111"/>
                  <a:pt x="30" y="111"/>
                </a:cubicBezTo>
                <a:cubicBezTo>
                  <a:pt x="31" y="112"/>
                  <a:pt x="32" y="113"/>
                  <a:pt x="33" y="11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56" y="128"/>
                  <a:pt x="59" y="129"/>
                  <a:pt x="61" y="129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5" y="146"/>
                  <a:pt x="85" y="146"/>
                  <a:pt x="85" y="146"/>
                </a:cubicBezTo>
                <a:cubicBezTo>
                  <a:pt x="85" y="129"/>
                  <a:pt x="85" y="129"/>
                  <a:pt x="85" y="129"/>
                </a:cubicBezTo>
                <a:cubicBezTo>
                  <a:pt x="88" y="128"/>
                  <a:pt x="90" y="128"/>
                  <a:pt x="93" y="127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4" y="113"/>
                  <a:pt x="115" y="112"/>
                  <a:pt x="115" y="112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8" y="89"/>
                  <a:pt x="129" y="87"/>
                  <a:pt x="129" y="85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29" y="61"/>
                  <a:pt x="129" y="61"/>
                  <a:pt x="129" y="61"/>
                </a:cubicBezTo>
                <a:cubicBezTo>
                  <a:pt x="129" y="59"/>
                  <a:pt x="128" y="58"/>
                  <a:pt x="128" y="56"/>
                </a:cubicBezTo>
                <a:close/>
                <a:moveTo>
                  <a:pt x="40" y="73"/>
                </a:moveTo>
                <a:cubicBezTo>
                  <a:pt x="40" y="55"/>
                  <a:pt x="55" y="40"/>
                  <a:pt x="73" y="40"/>
                </a:cubicBezTo>
                <a:cubicBezTo>
                  <a:pt x="91" y="40"/>
                  <a:pt x="106" y="55"/>
                  <a:pt x="106" y="73"/>
                </a:cubicBezTo>
                <a:cubicBezTo>
                  <a:pt x="106" y="91"/>
                  <a:pt x="91" y="106"/>
                  <a:pt x="73" y="106"/>
                </a:cubicBezTo>
                <a:cubicBezTo>
                  <a:pt x="55" y="106"/>
                  <a:pt x="40" y="91"/>
                  <a:pt x="40" y="73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"/>
          <p:cNvSpPr/>
          <p:nvPr/>
        </p:nvSpPr>
        <p:spPr>
          <a:xfrm>
            <a:off x="3982977" y="3312278"/>
            <a:ext cx="86766" cy="86123"/>
          </a:xfrm>
          <a:custGeom>
            <a:avLst/>
            <a:gdLst/>
            <a:ahLst/>
            <a:cxnLst/>
            <a:rect l="l" t="t" r="r" b="b"/>
            <a:pathLst>
              <a:path w="109" h="109" extrusionOk="0">
                <a:moveTo>
                  <a:pt x="87" y="100"/>
                </a:moveTo>
                <a:cubicBezTo>
                  <a:pt x="82" y="88"/>
                  <a:pt x="82" y="88"/>
                  <a:pt x="82" y="88"/>
                </a:cubicBezTo>
                <a:cubicBezTo>
                  <a:pt x="84" y="86"/>
                  <a:pt x="86" y="84"/>
                  <a:pt x="88" y="82"/>
                </a:cubicBezTo>
                <a:cubicBezTo>
                  <a:pt x="99" y="87"/>
                  <a:pt x="99" y="87"/>
                  <a:pt x="99" y="87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97" y="60"/>
                  <a:pt x="97" y="60"/>
                  <a:pt x="97" y="60"/>
                </a:cubicBezTo>
                <a:cubicBezTo>
                  <a:pt x="98" y="57"/>
                  <a:pt x="98" y="54"/>
                  <a:pt x="97" y="51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88" y="28"/>
                  <a:pt x="88" y="28"/>
                  <a:pt x="88" y="28"/>
                </a:cubicBezTo>
                <a:cubicBezTo>
                  <a:pt x="86" y="26"/>
                  <a:pt x="84" y="24"/>
                  <a:pt x="82" y="22"/>
                </a:cubicBezTo>
                <a:cubicBezTo>
                  <a:pt x="87" y="10"/>
                  <a:pt x="87" y="10"/>
                  <a:pt x="87" y="10"/>
                </a:cubicBezTo>
                <a:cubicBezTo>
                  <a:pt x="65" y="0"/>
                  <a:pt x="65" y="0"/>
                  <a:pt x="65" y="0"/>
                </a:cubicBezTo>
                <a:cubicBezTo>
                  <a:pt x="59" y="12"/>
                  <a:pt x="59" y="12"/>
                  <a:pt x="59" y="12"/>
                </a:cubicBezTo>
                <a:cubicBezTo>
                  <a:pt x="56" y="12"/>
                  <a:pt x="53" y="12"/>
                  <a:pt x="50" y="12"/>
                </a:cubicBezTo>
                <a:cubicBezTo>
                  <a:pt x="45" y="0"/>
                  <a:pt x="45" y="0"/>
                  <a:pt x="45" y="0"/>
                </a:cubicBezTo>
                <a:cubicBezTo>
                  <a:pt x="22" y="9"/>
                  <a:pt x="22" y="9"/>
                  <a:pt x="22" y="9"/>
                </a:cubicBezTo>
                <a:cubicBezTo>
                  <a:pt x="27" y="22"/>
                  <a:pt x="27" y="22"/>
                  <a:pt x="27" y="22"/>
                </a:cubicBezTo>
                <a:cubicBezTo>
                  <a:pt x="25" y="23"/>
                  <a:pt x="24" y="25"/>
                  <a:pt x="22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3"/>
                  <a:pt x="12" y="55"/>
                  <a:pt x="12" y="58"/>
                </a:cubicBezTo>
                <a:cubicBezTo>
                  <a:pt x="0" y="63"/>
                  <a:pt x="0" y="63"/>
                  <a:pt x="0" y="63"/>
                </a:cubicBezTo>
                <a:cubicBezTo>
                  <a:pt x="9" y="86"/>
                  <a:pt x="9" y="86"/>
                  <a:pt x="9" y="86"/>
                </a:cubicBezTo>
                <a:cubicBezTo>
                  <a:pt x="21" y="81"/>
                  <a:pt x="21" y="81"/>
                  <a:pt x="21" y="81"/>
                </a:cubicBezTo>
                <a:cubicBezTo>
                  <a:pt x="22" y="84"/>
                  <a:pt x="25" y="86"/>
                  <a:pt x="27" y="88"/>
                </a:cubicBezTo>
                <a:cubicBezTo>
                  <a:pt x="22" y="99"/>
                  <a:pt x="22" y="99"/>
                  <a:pt x="22" y="9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9" y="98"/>
                  <a:pt x="49" y="98"/>
                  <a:pt x="49" y="98"/>
                </a:cubicBezTo>
                <a:cubicBezTo>
                  <a:pt x="51" y="98"/>
                  <a:pt x="53" y="98"/>
                  <a:pt x="55" y="98"/>
                </a:cubicBezTo>
                <a:cubicBezTo>
                  <a:pt x="56" y="98"/>
                  <a:pt x="58" y="98"/>
                  <a:pt x="59" y="98"/>
                </a:cubicBezTo>
                <a:cubicBezTo>
                  <a:pt x="64" y="109"/>
                  <a:pt x="64" y="109"/>
                  <a:pt x="64" y="109"/>
                </a:cubicBezTo>
                <a:lnTo>
                  <a:pt x="87" y="100"/>
                </a:lnTo>
                <a:close/>
                <a:moveTo>
                  <a:pt x="47" y="72"/>
                </a:moveTo>
                <a:cubicBezTo>
                  <a:pt x="43" y="70"/>
                  <a:pt x="39" y="66"/>
                  <a:pt x="38" y="62"/>
                </a:cubicBezTo>
                <a:cubicBezTo>
                  <a:pt x="36" y="57"/>
                  <a:pt x="36" y="52"/>
                  <a:pt x="38" y="48"/>
                </a:cubicBezTo>
                <a:cubicBezTo>
                  <a:pt x="40" y="43"/>
                  <a:pt x="43" y="40"/>
                  <a:pt x="48" y="38"/>
                </a:cubicBezTo>
                <a:cubicBezTo>
                  <a:pt x="50" y="37"/>
                  <a:pt x="52" y="37"/>
                  <a:pt x="55" y="37"/>
                </a:cubicBezTo>
                <a:cubicBezTo>
                  <a:pt x="57" y="37"/>
                  <a:pt x="59" y="37"/>
                  <a:pt x="62" y="38"/>
                </a:cubicBezTo>
                <a:cubicBezTo>
                  <a:pt x="66" y="40"/>
                  <a:pt x="70" y="44"/>
                  <a:pt x="72" y="48"/>
                </a:cubicBezTo>
                <a:cubicBezTo>
                  <a:pt x="73" y="53"/>
                  <a:pt x="73" y="58"/>
                  <a:pt x="71" y="62"/>
                </a:cubicBezTo>
                <a:cubicBezTo>
                  <a:pt x="69" y="67"/>
                  <a:pt x="66" y="70"/>
                  <a:pt x="61" y="72"/>
                </a:cubicBezTo>
                <a:cubicBezTo>
                  <a:pt x="57" y="74"/>
                  <a:pt x="52" y="74"/>
                  <a:pt x="47" y="72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"/>
          <p:cNvSpPr/>
          <p:nvPr/>
        </p:nvSpPr>
        <p:spPr>
          <a:xfrm>
            <a:off x="2037100" y="1992838"/>
            <a:ext cx="1568700" cy="156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/>
          <p:nvPr/>
        </p:nvSpPr>
        <p:spPr>
          <a:xfrm>
            <a:off x="2150975" y="1992838"/>
            <a:ext cx="1568700" cy="15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8063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of today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4361225" y="1976425"/>
            <a:ext cx="3558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context &amp; first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thematic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workshop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4361225" y="2618200"/>
            <a:ext cx="3994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of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consolidated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cases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issues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identified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1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</a:t>
            </a:r>
            <a:r>
              <a:rPr lang="nl-BE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workshop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"/>
          <p:cNvSpPr/>
          <p:nvPr/>
        </p:nvSpPr>
        <p:spPr>
          <a:xfrm>
            <a:off x="4361225" y="3302975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Brainstorming on how </a:t>
            </a:r>
            <a:r>
              <a:rPr lang="en-GB" sz="1100" b="1" dirty="0">
                <a:solidFill>
                  <a:schemeClr val="dk1"/>
                </a:solidFill>
              </a:rPr>
              <a:t>to address </a:t>
            </a:r>
            <a:r>
              <a:rPr lang="en-GB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main issues</a:t>
            </a: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"/>
          <p:cNvSpPr/>
          <p:nvPr/>
        </p:nvSpPr>
        <p:spPr>
          <a:xfrm>
            <a:off x="3770375" y="1886805"/>
            <a:ext cx="457199" cy="451340"/>
          </a:xfrm>
          <a:custGeom>
            <a:avLst/>
            <a:gdLst/>
            <a:ahLst/>
            <a:cxnLst/>
            <a:rect l="l" t="t" r="r" b="b"/>
            <a:pathLst>
              <a:path w="78" h="77" extrusionOk="0">
                <a:moveTo>
                  <a:pt x="0" y="0"/>
                </a:moveTo>
                <a:lnTo>
                  <a:pt x="0" y="77"/>
                </a:lnTo>
                <a:lnTo>
                  <a:pt x="78" y="77"/>
                </a:lnTo>
                <a:lnTo>
                  <a:pt x="78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3" y="74"/>
                </a:lnTo>
                <a:lnTo>
                  <a:pt x="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"/>
          <p:cNvSpPr/>
          <p:nvPr/>
        </p:nvSpPr>
        <p:spPr>
          <a:xfrm>
            <a:off x="3846573" y="1933697"/>
            <a:ext cx="181710" cy="316523"/>
          </a:xfrm>
          <a:custGeom>
            <a:avLst/>
            <a:gdLst/>
            <a:ahLst/>
            <a:cxnLst/>
            <a:rect l="l" t="t" r="r" b="b"/>
            <a:pathLst>
              <a:path w="229" h="398" extrusionOk="0">
                <a:moveTo>
                  <a:pt x="24" y="226"/>
                </a:moveTo>
                <a:cubicBezTo>
                  <a:pt x="24" y="136"/>
                  <a:pt x="95" y="63"/>
                  <a:pt x="184" y="60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81" y="97"/>
                  <a:pt x="181" y="97"/>
                  <a:pt x="181" y="97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181" y="0"/>
                  <a:pt x="181" y="0"/>
                  <a:pt x="181" y="0"/>
                </a:cubicBezTo>
                <a:cubicBezTo>
                  <a:pt x="163" y="17"/>
                  <a:pt x="163" y="17"/>
                  <a:pt x="163" y="17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80" y="40"/>
                  <a:pt x="0" y="124"/>
                  <a:pt x="0" y="226"/>
                </a:cubicBezTo>
                <a:cubicBezTo>
                  <a:pt x="0" y="301"/>
                  <a:pt x="44" y="367"/>
                  <a:pt x="107" y="398"/>
                </a:cubicBezTo>
                <a:cubicBezTo>
                  <a:pt x="115" y="374"/>
                  <a:pt x="115" y="374"/>
                  <a:pt x="115" y="374"/>
                </a:cubicBezTo>
                <a:cubicBezTo>
                  <a:pt x="61" y="346"/>
                  <a:pt x="24" y="290"/>
                  <a:pt x="24" y="226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"/>
          <p:cNvSpPr/>
          <p:nvPr/>
        </p:nvSpPr>
        <p:spPr>
          <a:xfrm>
            <a:off x="3963804" y="1974730"/>
            <a:ext cx="181710" cy="316521"/>
          </a:xfrm>
          <a:custGeom>
            <a:avLst/>
            <a:gdLst/>
            <a:ahLst/>
            <a:cxnLst/>
            <a:rect l="l" t="t" r="r" b="b"/>
            <a:pathLst>
              <a:path w="234" h="401" extrusionOk="0">
                <a:moveTo>
                  <a:pt x="234" y="175"/>
                </a:moveTo>
                <a:cubicBezTo>
                  <a:pt x="234" y="96"/>
                  <a:pt x="186" y="29"/>
                  <a:pt x="119" y="0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69" y="49"/>
                  <a:pt x="209" y="108"/>
                  <a:pt x="209" y="175"/>
                </a:cubicBezTo>
                <a:cubicBezTo>
                  <a:pt x="209" y="265"/>
                  <a:pt x="136" y="339"/>
                  <a:pt x="46" y="341"/>
                </a:cubicBezTo>
                <a:cubicBezTo>
                  <a:pt x="67" y="321"/>
                  <a:pt x="67" y="321"/>
                  <a:pt x="67" y="321"/>
                </a:cubicBezTo>
                <a:cubicBezTo>
                  <a:pt x="49" y="303"/>
                  <a:pt x="49" y="303"/>
                  <a:pt x="49" y="303"/>
                </a:cubicBezTo>
                <a:cubicBezTo>
                  <a:pt x="0" y="352"/>
                  <a:pt x="0" y="352"/>
                  <a:pt x="0" y="352"/>
                </a:cubicBezTo>
                <a:cubicBezTo>
                  <a:pt x="49" y="401"/>
                  <a:pt x="49" y="401"/>
                  <a:pt x="49" y="401"/>
                </a:cubicBezTo>
                <a:cubicBezTo>
                  <a:pt x="67" y="383"/>
                  <a:pt x="67" y="383"/>
                  <a:pt x="67" y="383"/>
                </a:cubicBezTo>
                <a:cubicBezTo>
                  <a:pt x="49" y="366"/>
                  <a:pt x="49" y="366"/>
                  <a:pt x="49" y="366"/>
                </a:cubicBezTo>
                <a:cubicBezTo>
                  <a:pt x="151" y="362"/>
                  <a:pt x="234" y="278"/>
                  <a:pt x="234" y="175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"/>
          <p:cNvSpPr/>
          <p:nvPr/>
        </p:nvSpPr>
        <p:spPr>
          <a:xfrm>
            <a:off x="3770375" y="254569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3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gives consent for this via a web form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4319" y="2773138"/>
            <a:ext cx="2789162" cy="176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37"/>
          <p:cNvSpPr txBox="1"/>
          <p:nvPr/>
        </p:nvSpPr>
        <p:spPr>
          <a:xfrm>
            <a:off x="751668" y="1580827"/>
            <a:ext cx="743918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shown to Kate?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it simple enough for everyone to understand what they are giving consent to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it complete enough to cover the whole consent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8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She specifies that the requested data can be retrieved from SD Worx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83" y="2360673"/>
            <a:ext cx="8690517" cy="79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9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She also specifies that her consent will be withdrawn once the offer is made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919" y="2175538"/>
            <a:ext cx="2789162" cy="176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39"/>
          <p:cNvSpPr txBox="1"/>
          <p:nvPr/>
        </p:nvSpPr>
        <p:spPr>
          <a:xfrm>
            <a:off x="628650" y="1588155"/>
            <a:ext cx="4575600" cy="69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Expiry conditions of a consent: Are there any modelling languages you know of?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0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KBC gives Kate an offer for her mortgage loan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4740" y="1108681"/>
            <a:ext cx="2880610" cy="3444538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0"/>
          <p:cNvSpPr txBox="1"/>
          <p:nvPr/>
        </p:nvSpPr>
        <p:spPr>
          <a:xfrm>
            <a:off x="790414" y="1588576"/>
            <a:ext cx="4285281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GConsent makes a newer expired consent to indicate the expiry of a consent.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Risk: system always need to check if there is a newer version of the consent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Proposal: add expiryTime to the consent and keep it always up-to-date; if status changes duplicate an previous version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20"/>
          <p:cNvGrpSpPr/>
          <p:nvPr/>
        </p:nvGrpSpPr>
        <p:grpSpPr>
          <a:xfrm>
            <a:off x="791825" y="1209932"/>
            <a:ext cx="2728519" cy="2723643"/>
            <a:chOff x="3183650" y="1227782"/>
            <a:chExt cx="2728519" cy="2723643"/>
          </a:xfrm>
        </p:grpSpPr>
        <p:sp>
          <p:nvSpPr>
            <p:cNvPr id="609" name="Google Shape;609;p20"/>
            <p:cNvSpPr/>
            <p:nvPr/>
          </p:nvSpPr>
          <p:spPr>
            <a:xfrm>
              <a:off x="3231819" y="1227782"/>
              <a:ext cx="2680350" cy="2687950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5" y="676"/>
                  </a:moveTo>
                  <a:lnTo>
                    <a:pt x="31" y="676"/>
                  </a:lnTo>
                  <a:lnTo>
                    <a:pt x="31" y="31"/>
                  </a:lnTo>
                  <a:lnTo>
                    <a:pt x="675" y="31"/>
                  </a:lnTo>
                  <a:lnTo>
                    <a:pt x="675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2" y="272"/>
                  </a:lnTo>
                  <a:lnTo>
                    <a:pt x="602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2" y="477"/>
                  </a:lnTo>
                  <a:lnTo>
                    <a:pt x="602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2" y="448"/>
                  </a:moveTo>
                  <a:lnTo>
                    <a:pt x="86" y="448"/>
                  </a:lnTo>
                  <a:lnTo>
                    <a:pt x="86" y="259"/>
                  </a:lnTo>
                  <a:lnTo>
                    <a:pt x="572" y="259"/>
                  </a:lnTo>
                  <a:lnTo>
                    <a:pt x="572" y="448"/>
                  </a:lnTo>
                  <a:close/>
                  <a:moveTo>
                    <a:pt x="108" y="278"/>
                  </a:moveTo>
                  <a:lnTo>
                    <a:pt x="187" y="278"/>
                  </a:lnTo>
                  <a:lnTo>
                    <a:pt x="187" y="427"/>
                  </a:lnTo>
                  <a:lnTo>
                    <a:pt x="108" y="427"/>
                  </a:lnTo>
                  <a:lnTo>
                    <a:pt x="108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3276300" y="1266125"/>
              <a:ext cx="2591400" cy="26496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3183650" y="3663725"/>
              <a:ext cx="2728500" cy="28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20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nl-BE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short break...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20"/>
          <p:cNvPicPr preferRelativeResize="0"/>
          <p:nvPr/>
        </p:nvPicPr>
        <p:blipFill rotWithShape="1">
          <a:blip r:embed="rId3">
            <a:alphaModFix/>
          </a:blip>
          <a:srcRect l="1220" r="113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1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nl-BE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back!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21"/>
          <p:cNvGrpSpPr/>
          <p:nvPr/>
        </p:nvGrpSpPr>
        <p:grpSpPr>
          <a:xfrm>
            <a:off x="805104" y="1217941"/>
            <a:ext cx="2699958" cy="2707619"/>
            <a:chOff x="3221304" y="1218766"/>
            <a:chExt cx="2699958" cy="2707619"/>
          </a:xfrm>
        </p:grpSpPr>
        <p:sp>
          <p:nvSpPr>
            <p:cNvPr id="620" name="Google Shape;620;p21"/>
            <p:cNvSpPr/>
            <p:nvPr/>
          </p:nvSpPr>
          <p:spPr>
            <a:xfrm>
              <a:off x="3221304" y="1218766"/>
              <a:ext cx="2699958" cy="2707619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3" y="676"/>
                  </a:moveTo>
                  <a:lnTo>
                    <a:pt x="29" y="676"/>
                  </a:lnTo>
                  <a:lnTo>
                    <a:pt x="29" y="31"/>
                  </a:lnTo>
                  <a:lnTo>
                    <a:pt x="673" y="31"/>
                  </a:lnTo>
                  <a:lnTo>
                    <a:pt x="673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0" y="272"/>
                  </a:lnTo>
                  <a:lnTo>
                    <a:pt x="600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0" y="477"/>
                  </a:lnTo>
                  <a:lnTo>
                    <a:pt x="600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1" y="448"/>
                  </a:moveTo>
                  <a:lnTo>
                    <a:pt x="85" y="448"/>
                  </a:lnTo>
                  <a:lnTo>
                    <a:pt x="85" y="259"/>
                  </a:lnTo>
                  <a:lnTo>
                    <a:pt x="571" y="259"/>
                  </a:lnTo>
                  <a:lnTo>
                    <a:pt x="571" y="448"/>
                  </a:lnTo>
                  <a:close/>
                  <a:moveTo>
                    <a:pt x="549" y="278"/>
                  </a:moveTo>
                  <a:lnTo>
                    <a:pt x="549" y="427"/>
                  </a:lnTo>
                  <a:lnTo>
                    <a:pt x="417" y="427"/>
                  </a:lnTo>
                  <a:lnTo>
                    <a:pt x="417" y="278"/>
                  </a:lnTo>
                  <a:lnTo>
                    <a:pt x="549" y="278"/>
                  </a:lnTo>
                  <a:close/>
                  <a:moveTo>
                    <a:pt x="261" y="278"/>
                  </a:moveTo>
                  <a:lnTo>
                    <a:pt x="395" y="278"/>
                  </a:lnTo>
                  <a:lnTo>
                    <a:pt x="395" y="427"/>
                  </a:lnTo>
                  <a:lnTo>
                    <a:pt x="261" y="427"/>
                  </a:lnTo>
                  <a:lnTo>
                    <a:pt x="261" y="278"/>
                  </a:lnTo>
                  <a:close/>
                  <a:moveTo>
                    <a:pt x="107" y="278"/>
                  </a:moveTo>
                  <a:lnTo>
                    <a:pt x="239" y="278"/>
                  </a:lnTo>
                  <a:lnTo>
                    <a:pt x="239" y="427"/>
                  </a:lnTo>
                  <a:lnTo>
                    <a:pt x="107" y="427"/>
                  </a:lnTo>
                  <a:lnTo>
                    <a:pt x="107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285925" y="1303350"/>
              <a:ext cx="2583300" cy="25893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21"/>
          <p:cNvSpPr/>
          <p:nvPr/>
        </p:nvSpPr>
        <p:spPr>
          <a:xfrm>
            <a:off x="3056365" y="1178845"/>
            <a:ext cx="30447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21"/>
          <p:cNvPicPr preferRelativeResize="0"/>
          <p:nvPr/>
        </p:nvPicPr>
        <p:blipFill rotWithShape="1">
          <a:blip r:embed="rId3">
            <a:alphaModFix/>
          </a:blip>
          <a:srcRect l="25566" r="25571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73fb14ca0_0_0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2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Give consent to blood group info in case of a medical emergency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f73fb14ca0_0_0"/>
          <p:cNvSpPr txBox="1"/>
          <p:nvPr/>
        </p:nvSpPr>
        <p:spPr>
          <a:xfrm>
            <a:off x="716550" y="1730406"/>
            <a:ext cx="75993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On her way back from the bank, Kate is involved in a car accident. She is rushed to the hospital and is in urgent need of a blood administration.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is unconscious, but luckily, she has already given consent to access her blood group in the past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 case of medical emergencies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AutoNum type="arabicPeriod"/>
            </a:pPr>
            <a:r>
              <a:rPr lang="nl-BE" sz="14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w.r.t. healthcare professionals.</a:t>
            </a:r>
            <a:endParaRPr sz="14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73fb14ca0_0_14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On her way back from the bank, Kate is involved in a car accident. She is rushed to the hospital and is in urgent need of a blood administration.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f73fb14ca0_0_14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Google Shape;636;gf73fb14ca0_0_14"/>
          <p:cNvPicPr preferRelativeResize="0"/>
          <p:nvPr/>
        </p:nvPicPr>
        <p:blipFill rotWithShape="1">
          <a:blip r:embed="rId3">
            <a:alphaModFix/>
          </a:blip>
          <a:srcRect l="1581" t="6181" r="28454" b="76690"/>
          <a:stretch/>
        </p:blipFill>
        <p:spPr>
          <a:xfrm>
            <a:off x="679050" y="2750050"/>
            <a:ext cx="8200502" cy="90643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f73fb14ca0_0_14"/>
          <p:cNvSpPr/>
          <p:nvPr/>
        </p:nvSpPr>
        <p:spPr>
          <a:xfrm>
            <a:off x="1128425" y="3303081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73fb14ca0_0_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</a:t>
            </a:r>
            <a:r>
              <a:rPr lang="nl-BE" sz="25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Kate is unconscious, but luckily, she has already given consent to access her blood group in the past</a:t>
            </a:r>
            <a:endParaRPr sz="25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gf73fb14ca0_0_5"/>
          <p:cNvPicPr preferRelativeResize="0"/>
          <p:nvPr/>
        </p:nvPicPr>
        <p:blipFill rotWithShape="1">
          <a:blip r:embed="rId3">
            <a:alphaModFix/>
          </a:blip>
          <a:srcRect l="1584" t="6179" r="28597" b="39235"/>
          <a:stretch/>
        </p:blipFill>
        <p:spPr>
          <a:xfrm>
            <a:off x="628650" y="1468350"/>
            <a:ext cx="8200502" cy="289463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f73fb14ca0_0_5"/>
          <p:cNvSpPr/>
          <p:nvPr/>
        </p:nvSpPr>
        <p:spPr>
          <a:xfrm>
            <a:off x="553275" y="3917050"/>
            <a:ext cx="1571400" cy="100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73fb14ca0_1_3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f73fb14ca0_1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600" y="1278220"/>
            <a:ext cx="7790800" cy="32555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1" name="Google Shape;651;gf73fb14ca0_1_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nr. 3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Sound of the audience is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muted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by default.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Questions, comments and suggestions can be communicated via the chat function. Interaction is encouraged!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if you want to say something. Interaction is encouraged!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Yes/No questions 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can be answered via the chat: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Agree = +1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Disagree = - 1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Indifferent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73fb14ca0_1_1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 nr. 4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f73fb14ca0_1_13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f73fb14ca0_1_13"/>
          <p:cNvSpPr/>
          <p:nvPr/>
        </p:nvSpPr>
        <p:spPr>
          <a:xfrm>
            <a:off x="818325" y="3418475"/>
            <a:ext cx="441600" cy="150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gf73fb14ca0_1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088" y="1362675"/>
            <a:ext cx="8033623" cy="3015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73fb14ca0_0_31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 case of medical emergencies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f73fb14ca0_0_31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gf73fb14ca0_0_31"/>
          <p:cNvPicPr preferRelativeResize="0"/>
          <p:nvPr/>
        </p:nvPicPr>
        <p:blipFill rotWithShape="1">
          <a:blip r:embed="rId3">
            <a:alphaModFix/>
          </a:blip>
          <a:srcRect l="1584" t="6179" r="28597" b="21461"/>
          <a:stretch/>
        </p:blipFill>
        <p:spPr>
          <a:xfrm>
            <a:off x="628650" y="988700"/>
            <a:ext cx="8200502" cy="38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f73fb14ca0_0_31"/>
          <p:cNvSpPr/>
          <p:nvPr/>
        </p:nvSpPr>
        <p:spPr>
          <a:xfrm>
            <a:off x="818325" y="3418475"/>
            <a:ext cx="441600" cy="150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73fb14ca0_1_21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 case of medical emergencies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f73fb14ca0_1_21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gf73fb14ca0_1_21"/>
          <p:cNvPicPr preferRelativeResize="0"/>
          <p:nvPr/>
        </p:nvPicPr>
        <p:blipFill rotWithShape="1">
          <a:blip r:embed="rId3">
            <a:alphaModFix/>
          </a:blip>
          <a:srcRect l="1584" t="35219" r="63593" b="21459"/>
          <a:stretch/>
        </p:blipFill>
        <p:spPr>
          <a:xfrm>
            <a:off x="1673125" y="1335850"/>
            <a:ext cx="5797752" cy="3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f73fb14ca0_1_21"/>
          <p:cNvSpPr/>
          <p:nvPr/>
        </p:nvSpPr>
        <p:spPr>
          <a:xfrm>
            <a:off x="818325" y="3418475"/>
            <a:ext cx="441600" cy="150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f73fb14ca0_1_21"/>
          <p:cNvSpPr/>
          <p:nvPr/>
        </p:nvSpPr>
        <p:spPr>
          <a:xfrm>
            <a:off x="2245550" y="2617900"/>
            <a:ext cx="441600" cy="207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f73fb14ca0_1_21"/>
          <p:cNvSpPr/>
          <p:nvPr/>
        </p:nvSpPr>
        <p:spPr>
          <a:xfrm>
            <a:off x="5092750" y="1078950"/>
            <a:ext cx="2642400" cy="207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73fb14ca0_0_62"/>
          <p:cNvSpPr txBox="1"/>
          <p:nvPr/>
        </p:nvSpPr>
        <p:spPr>
          <a:xfrm>
            <a:off x="471750" y="109775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CCCEV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f73fb14ca0_0_62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f73fb14ca0_0_62"/>
          <p:cNvSpPr/>
          <p:nvPr/>
        </p:nvSpPr>
        <p:spPr>
          <a:xfrm>
            <a:off x="7301650" y="2328825"/>
            <a:ext cx="1527600" cy="130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gf73fb14ca0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75" y="759650"/>
            <a:ext cx="7176274" cy="42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73fb14ca0_0_3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w.r.t. healthcare professionals.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f73fb14ca0_0_37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f73fb14ca0_0_37"/>
          <p:cNvPicPr preferRelativeResize="0"/>
          <p:nvPr/>
        </p:nvPicPr>
        <p:blipFill rotWithShape="1">
          <a:blip r:embed="rId3">
            <a:alphaModFix/>
          </a:blip>
          <a:srcRect l="2064" t="35856" r="62641" b="2341"/>
          <a:stretch/>
        </p:blipFill>
        <p:spPr>
          <a:xfrm>
            <a:off x="2433596" y="1148625"/>
            <a:ext cx="4669525" cy="3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f73fb14ca0_0_37"/>
          <p:cNvSpPr/>
          <p:nvPr/>
        </p:nvSpPr>
        <p:spPr>
          <a:xfrm>
            <a:off x="5085521" y="1118025"/>
            <a:ext cx="2252100" cy="130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f73fb14ca0_0_37"/>
          <p:cNvSpPr/>
          <p:nvPr/>
        </p:nvSpPr>
        <p:spPr>
          <a:xfrm>
            <a:off x="6739946" y="3837900"/>
            <a:ext cx="2252100" cy="130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73fb14ca0_0_5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– </a:t>
            </a:r>
            <a:r>
              <a:rPr lang="nl-BE" sz="32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w.r.t. healthcare professionals.</a:t>
            </a:r>
            <a:endParaRPr sz="32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f73fb14ca0_0_53"/>
          <p:cNvSpPr/>
          <p:nvPr/>
        </p:nvSpPr>
        <p:spPr>
          <a:xfrm>
            <a:off x="553275" y="4219975"/>
            <a:ext cx="1571400" cy="7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f73fb14ca0_0_53"/>
          <p:cNvSpPr/>
          <p:nvPr/>
        </p:nvSpPr>
        <p:spPr>
          <a:xfrm>
            <a:off x="7301550" y="3423225"/>
            <a:ext cx="1527600" cy="130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gf73fb14ca0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850" y="1181552"/>
            <a:ext cx="8829150" cy="67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f73fb14ca0_0_53"/>
          <p:cNvPicPr preferRelativeResize="0"/>
          <p:nvPr/>
        </p:nvPicPr>
        <p:blipFill rotWithShape="1">
          <a:blip r:embed="rId3">
            <a:alphaModFix/>
          </a:blip>
          <a:srcRect r="57041"/>
          <a:stretch/>
        </p:blipFill>
        <p:spPr>
          <a:xfrm>
            <a:off x="467250" y="2191684"/>
            <a:ext cx="4995296" cy="88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f73fb14ca0_0_53"/>
          <p:cNvPicPr preferRelativeResize="0"/>
          <p:nvPr/>
        </p:nvPicPr>
        <p:blipFill rotWithShape="1">
          <a:blip r:embed="rId3">
            <a:alphaModFix/>
          </a:blip>
          <a:srcRect l="34479" r="17996"/>
          <a:stretch/>
        </p:blipFill>
        <p:spPr>
          <a:xfrm>
            <a:off x="553275" y="3075859"/>
            <a:ext cx="5526157" cy="88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f73fb14ca0_0_53"/>
          <p:cNvPicPr preferRelativeResize="0"/>
          <p:nvPr/>
        </p:nvPicPr>
        <p:blipFill rotWithShape="1">
          <a:blip r:embed="rId3">
            <a:alphaModFix/>
          </a:blip>
          <a:srcRect l="71911"/>
          <a:stretch/>
        </p:blipFill>
        <p:spPr>
          <a:xfrm>
            <a:off x="553275" y="3960034"/>
            <a:ext cx="3266194" cy="88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37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we do ...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we need to add ...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7"/>
          <p:cNvSpPr txBox="1"/>
          <p:nvPr/>
        </p:nvSpPr>
        <p:spPr>
          <a:xfrm>
            <a:off x="4769225" y="486450"/>
            <a:ext cx="267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Wouldn’t it be better if we ...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7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about ...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Next steps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27" name="Google Shape;727;p3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8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9"/>
          <p:cNvSpPr/>
          <p:nvPr/>
        </p:nvSpPr>
        <p:spPr>
          <a:xfrm>
            <a:off x="565138" y="4351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4" name="Google Shape;734;p39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735" name="Google Shape;735;p39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39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741" name="Google Shape;741;p39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39"/>
          <p:cNvGrpSpPr/>
          <p:nvPr/>
        </p:nvGrpSpPr>
        <p:grpSpPr>
          <a:xfrm>
            <a:off x="646648" y="3229114"/>
            <a:ext cx="479163" cy="478593"/>
            <a:chOff x="4148138" y="53975"/>
            <a:chExt cx="1335088" cy="1333500"/>
          </a:xfrm>
        </p:grpSpPr>
        <p:sp>
          <p:nvSpPr>
            <p:cNvPr id="747" name="Google Shape;747;p39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9"/>
          <p:cNvGrpSpPr/>
          <p:nvPr/>
        </p:nvGrpSpPr>
        <p:grpSpPr>
          <a:xfrm>
            <a:off x="636284" y="2611000"/>
            <a:ext cx="471655" cy="471655"/>
            <a:chOff x="4287838" y="1854201"/>
            <a:chExt cx="149225" cy="149225"/>
          </a:xfrm>
        </p:grpSpPr>
        <p:sp>
          <p:nvSpPr>
            <p:cNvPr id="750" name="Google Shape;750;p39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1" name="Google Shape;751;p39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752" name="Google Shape;752;p39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753" name="Google Shape;753;p39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39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Processing all input from this workshop.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39"/>
          <p:cNvSpPr txBox="1"/>
          <p:nvPr/>
        </p:nvSpPr>
        <p:spPr>
          <a:xfrm>
            <a:off x="1267625" y="2058188"/>
            <a:ext cx="699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Sending out the report from this workshop. Feedback is certainly welcome!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9"/>
          <p:cNvSpPr txBox="1"/>
          <p:nvPr/>
        </p:nvSpPr>
        <p:spPr>
          <a:xfrm>
            <a:off x="1267572" y="2677477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 feedback via GitHub!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39"/>
          <p:cNvSpPr txBox="1"/>
          <p:nvPr/>
        </p:nvSpPr>
        <p:spPr>
          <a:xfrm>
            <a:off x="1267622" y="3296751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Iterate </a:t>
            </a:r>
            <a:r>
              <a:rPr lang="en-GB" sz="1600" dirty="0"/>
              <a:t>draft </a:t>
            </a:r>
            <a:r>
              <a:rPr lang="en-GB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semantic model.</a:t>
            </a: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3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0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0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0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can be given via mail to the contacts below: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laurens.vercauteren@pwc.com</a:t>
            </a:r>
            <a:endParaRPr sz="13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michael.geamanu@pwc.com</a:t>
            </a:r>
            <a:endParaRPr sz="13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0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0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can be given via GitHub on the link below: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https://github.com/Informatievlaanderen/OSLOthema-consent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0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Thematic workshop (OSLO)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1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name="adj" fmla="val 50000"/>
            </a:avLst>
          </a:prstGeom>
          <a:solidFill>
            <a:srgbClr val="6B6B6B"/>
          </a:solidFill>
          <a:ln>
            <a:noFill/>
          </a:ln>
        </p:spPr>
        <p:txBody>
          <a:bodyPr spcFirstLastPara="1" wrap="square" lIns="51400" tIns="25700" rIns="514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Google Shape;778;p41"/>
          <p:cNvCxnSpPr/>
          <p:nvPr/>
        </p:nvCxnSpPr>
        <p:spPr>
          <a:xfrm>
            <a:off x="3419926" y="2668756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79" name="Google Shape;779;p41"/>
          <p:cNvCxnSpPr/>
          <p:nvPr/>
        </p:nvCxnSpPr>
        <p:spPr>
          <a:xfrm rot="10800000">
            <a:off x="4977548" y="1909006"/>
            <a:ext cx="0" cy="5700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80" name="Google Shape;780;p41"/>
          <p:cNvSpPr txBox="1"/>
          <p:nvPr/>
        </p:nvSpPr>
        <p:spPr>
          <a:xfrm>
            <a:off x="536176" y="2485200"/>
            <a:ext cx="16392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nl-BE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</a:t>
            </a:r>
            <a:endParaRPr sz="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1"/>
          <p:cNvSpPr txBox="1"/>
          <p:nvPr/>
        </p:nvSpPr>
        <p:spPr>
          <a:xfrm>
            <a:off x="2175337" y="2485200"/>
            <a:ext cx="16392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nl-B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1"/>
          <p:cNvSpPr txBox="1"/>
          <p:nvPr/>
        </p:nvSpPr>
        <p:spPr>
          <a:xfrm>
            <a:off x="3814501" y="2482481"/>
            <a:ext cx="16392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nl-BE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1"/>
          <p:cNvSpPr txBox="1"/>
          <p:nvPr/>
        </p:nvSpPr>
        <p:spPr>
          <a:xfrm>
            <a:off x="6988181" y="2485172"/>
            <a:ext cx="16392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nl-BE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9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1"/>
          <p:cNvSpPr txBox="1"/>
          <p:nvPr/>
        </p:nvSpPr>
        <p:spPr>
          <a:xfrm>
            <a:off x="1728111" y="178796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19th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werkgroep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1"/>
          <p:cNvSpPr txBox="1"/>
          <p:nvPr/>
        </p:nvSpPr>
        <p:spPr>
          <a:xfrm>
            <a:off x="2444182" y="2798557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23th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Thematic </a:t>
            </a:r>
            <a:b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1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1"/>
          <p:cNvSpPr txBox="1"/>
          <p:nvPr/>
        </p:nvSpPr>
        <p:spPr>
          <a:xfrm>
            <a:off x="50476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21th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Thematic 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2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41"/>
          <p:cNvSpPr txBox="1"/>
          <p:nvPr/>
        </p:nvSpPr>
        <p:spPr>
          <a:xfrm>
            <a:off x="5455931" y="2482425"/>
            <a:ext cx="15321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nl-BE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Google Shape;788;p41"/>
          <p:cNvCxnSpPr/>
          <p:nvPr/>
        </p:nvCxnSpPr>
        <p:spPr>
          <a:xfrm>
            <a:off x="1660541" y="197734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89" name="Google Shape;789;p41"/>
          <p:cNvCxnSpPr/>
          <p:nvPr/>
        </p:nvCxnSpPr>
        <p:spPr>
          <a:xfrm>
            <a:off x="6425348" y="2663605"/>
            <a:ext cx="0" cy="4077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90" name="Google Shape;790;p41"/>
          <p:cNvSpPr txBox="1"/>
          <p:nvPr/>
        </p:nvSpPr>
        <p:spPr>
          <a:xfrm>
            <a:off x="5437397" y="276714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18th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Thematic 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3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1"/>
          <p:cNvSpPr/>
          <p:nvPr/>
        </p:nvSpPr>
        <p:spPr>
          <a:xfrm>
            <a:off x="5111543" y="1436365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1"/>
          <p:cNvSpPr txBox="1"/>
          <p:nvPr/>
        </p:nvSpPr>
        <p:spPr>
          <a:xfrm>
            <a:off x="4694625" y="1236098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1"/>
          <p:cNvSpPr txBox="1"/>
          <p:nvPr/>
        </p:nvSpPr>
        <p:spPr>
          <a:xfrm>
            <a:off x="536175" y="3971175"/>
            <a:ext cx="8316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forget to </a:t>
            </a:r>
            <a:r>
              <a:rPr lang="nl-BE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https://overheid.vlaanderen.be/opleiding/oslo-trapeze?_cldee=a2V2aW4uaGFsZXlkdEB2bGFhbmRlcmVuLmJl&amp;recipientid=contact-6ce4a8517dd3e811a972000d3ab98582-989da9acbb4241e4829946d2e8a0e828&amp;esid=a14015bf-09d4-eb11-bacc-000d3adccc13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4" name="Google Shape;794;p41"/>
          <p:cNvCxnSpPr/>
          <p:nvPr/>
        </p:nvCxnSpPr>
        <p:spPr>
          <a:xfrm rot="10800000">
            <a:off x="7873148" y="1909006"/>
            <a:ext cx="0" cy="5700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95" name="Google Shape;795;p41"/>
          <p:cNvSpPr txBox="1"/>
          <p:nvPr/>
        </p:nvSpPr>
        <p:spPr>
          <a:xfrm>
            <a:off x="7943275" y="1875400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16th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Thematic 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4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41"/>
          <p:cNvCxnSpPr/>
          <p:nvPr/>
        </p:nvCxnSpPr>
        <p:spPr>
          <a:xfrm>
            <a:off x="8177948" y="2663605"/>
            <a:ext cx="0" cy="4077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97" name="Google Shape;797;p41"/>
          <p:cNvSpPr txBox="1"/>
          <p:nvPr/>
        </p:nvSpPr>
        <p:spPr>
          <a:xfrm>
            <a:off x="7189997" y="276714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38"/>
              <a:buFont typeface="Arial"/>
              <a:buNone/>
            </a:pPr>
            <a:r>
              <a:rPr lang="nl-BE" sz="12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23th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public </a:t>
            </a:r>
            <a:endParaRPr sz="75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1"/>
          <p:cNvSpPr/>
          <p:nvPr/>
        </p:nvSpPr>
        <p:spPr>
          <a:xfrm>
            <a:off x="5733036" y="2744042"/>
            <a:ext cx="777000" cy="5475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1"/>
          <p:cNvSpPr/>
          <p:nvPr/>
        </p:nvSpPr>
        <p:spPr>
          <a:xfrm rot="10800000">
            <a:off x="6043488" y="3246161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254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1"/>
          <p:cNvSpPr txBox="1"/>
          <p:nvPr/>
        </p:nvSpPr>
        <p:spPr>
          <a:xfrm>
            <a:off x="5578638" y="359776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Next workshop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sz="4800" b="1">
                <a:solidFill>
                  <a:srgbClr val="4C4C4C"/>
                </a:solidFill>
              </a:rPr>
              <a:t>Thank you!</a:t>
            </a:r>
            <a:endParaRPr sz="4800"/>
          </a:p>
        </p:txBody>
      </p:sp>
      <p:sp>
        <p:nvSpPr>
          <p:cNvPr id="806" name="Google Shape;806;p4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5"/>
          <p:cNvPicPr preferRelativeResize="0"/>
          <p:nvPr/>
        </p:nvPicPr>
        <p:blipFill rotWithShape="1">
          <a:blip r:embed="rId3">
            <a:alphaModFix amt="40000"/>
          </a:blip>
          <a:srcRect l="36146" r="27787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"/>
          <p:cNvSpPr txBox="1"/>
          <p:nvPr/>
        </p:nvSpPr>
        <p:spPr>
          <a:xfrm>
            <a:off x="2420100" y="1274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Welcome: Who is who			5 min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2229302" y="261641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5"/>
          <p:cNvCxnSpPr>
            <a:endCxn id="414" idx="4"/>
          </p:cNvCxnSpPr>
          <p:nvPr/>
        </p:nvCxnSpPr>
        <p:spPr>
          <a:xfrm>
            <a:off x="2265302" y="1442374"/>
            <a:ext cx="4500" cy="2035500"/>
          </a:xfrm>
          <a:prstGeom prst="straightConnector1">
            <a:avLst/>
          </a:prstGeom>
          <a:noFill/>
          <a:ln w="28575" cap="flat" cmpd="sng">
            <a:solidFill>
              <a:srgbClr val="7D7D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5" name="Google Shape;415;p5"/>
          <p:cNvSpPr/>
          <p:nvPr/>
        </p:nvSpPr>
        <p:spPr>
          <a:xfrm>
            <a:off x="2229302" y="1360838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2229302" y="219481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>
            <a:off x="2229302" y="297988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>
            <a:off x="2229302" y="339687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"/>
          <p:cNvSpPr/>
          <p:nvPr/>
        </p:nvSpPr>
        <p:spPr>
          <a:xfrm>
            <a:off x="2228843" y="261180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2229302" y="177782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"/>
          <p:cNvSpPr txBox="1"/>
          <p:nvPr/>
        </p:nvSpPr>
        <p:spPr>
          <a:xfrm>
            <a:off x="2420100" y="16911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The reason for this trajectory			10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 txBox="1"/>
          <p:nvPr/>
        </p:nvSpPr>
        <p:spPr>
          <a:xfrm>
            <a:off x="2420100" y="21081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Summary of the previous workshop		15 min</a:t>
            </a:r>
          </a:p>
        </p:txBody>
      </p:sp>
      <p:sp>
        <p:nvSpPr>
          <p:cNvPr id="422" name="Google Shape;422;p5"/>
          <p:cNvSpPr txBox="1"/>
          <p:nvPr/>
        </p:nvSpPr>
        <p:spPr>
          <a:xfrm>
            <a:off x="2420100" y="3282238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Q&amp;A and next steps			10 min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"/>
          <p:cNvSpPr txBox="1"/>
          <p:nvPr/>
        </p:nvSpPr>
        <p:spPr>
          <a:xfrm>
            <a:off x="2420100" y="2509386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Elaborate on use case 1			45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 txBox="1"/>
          <p:nvPr/>
        </p:nvSpPr>
        <p:spPr>
          <a:xfrm>
            <a:off x="2420100" y="2895812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Elaborate on use case 2			45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649800" y="2686350"/>
            <a:ext cx="1579500" cy="3000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15 min. break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5"/>
          <p:cNvPicPr preferRelativeResize="0"/>
          <p:nvPr/>
        </p:nvPicPr>
        <p:blipFill rotWithShape="1">
          <a:blip r:embed="rId4">
            <a:alphaModFix/>
          </a:blip>
          <a:srcRect l="21775" r="23124"/>
          <a:stretch/>
        </p:blipFill>
        <p:spPr>
          <a:xfrm>
            <a:off x="705800" y="2686350"/>
            <a:ext cx="314871" cy="3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is who?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6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6"/>
          <p:cNvPicPr preferRelativeResize="0"/>
          <p:nvPr/>
        </p:nvPicPr>
        <p:blipFill rotWithShape="1">
          <a:blip r:embed="rId4">
            <a:alphaModFix/>
          </a:blip>
          <a:srcRect r="-341"/>
          <a:stretch/>
        </p:blipFill>
        <p:spPr>
          <a:xfrm>
            <a:off x="3072575" y="1197875"/>
            <a:ext cx="5383274" cy="23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"/>
          <p:cNvSpPr txBox="1"/>
          <p:nvPr/>
        </p:nvSpPr>
        <p:spPr>
          <a:xfrm>
            <a:off x="943208" y="3678174"/>
            <a:ext cx="7257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https://app.mural.co/t/beadvtc7549/m/beadvtc7549/1634735142151/d14fb536ada06e7366c662b7ae80f57f44b0f6c1?sender=u91199267117038c13b019919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Rationale for this trajectory and summary of the previous workshop</a:t>
            </a:r>
            <a:endParaRPr/>
          </a:p>
        </p:txBody>
      </p:sp>
      <p:sp>
        <p:nvSpPr>
          <p:cNvPr id="442" name="Google Shape;442;p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TRAPEZE?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 txBox="1"/>
          <p:nvPr/>
        </p:nvSpPr>
        <p:spPr>
          <a:xfrm>
            <a:off x="745175" y="1004625"/>
            <a:ext cx="7770300" cy="2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nl-BE" sz="1350" b="0" i="0" u="none" strike="noStrike" cap="non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TRAPEZE is a project, financed by the European Commission, that delivers a platform as a solution for organisations and citizens with some concrete objectives on security and privacy. 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aims to: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 stakeholders together under a common framework;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citizens with the necessary tools and know-how to manage their security and privacy;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 consent mechanisms and verifying that data is used appropriately;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Restore citizens' trust in the digital economy by implementing 'log integrity' and 'non-repudiation';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up 'data lineage' and 'transparency by design' and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Illustrate its usefulness by applicing it in 3 domains, namely government, telecom and financial sector.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expected?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9"/>
          <p:cNvSpPr txBox="1"/>
          <p:nvPr/>
        </p:nvSpPr>
        <p:spPr>
          <a:xfrm>
            <a:off x="745175" y="1385625"/>
            <a:ext cx="7483800" cy="20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 is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consent of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agent’s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exchange in a uniform,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standardised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machine-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interpretable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3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manner</a:t>
            </a:r>
            <a: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nl-BE" sz="1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 b="1" i="0" u="none" strike="noStrike" cap="none" dirty="0">
              <a:solidFill>
                <a:srgbClr val="1C1A1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2-part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namely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trajectory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profile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range of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cases, i.e.: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citizen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</a:pP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 business party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permission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■"/>
            </a:pP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cases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relating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delegation</a:t>
            </a:r>
            <a:r>
              <a:rPr lang="nl-BE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consent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626950" y="963825"/>
            <a:ext cx="7739100" cy="421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data standard for “consent”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"/>
          <p:cNvSpPr txBox="1"/>
          <p:nvPr/>
        </p:nvSpPr>
        <p:spPr>
          <a:xfrm>
            <a:off x="3123780" y="3473114"/>
            <a:ext cx="5954700" cy="1565014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Co-creative trajectory for the development of an </a:t>
            </a:r>
            <a:r>
              <a:rPr lang="nl-BE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unequivocal data standard</a:t>
            </a: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concerning core consent.</a:t>
            </a:r>
            <a:b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Involving the </a:t>
            </a:r>
            <a:r>
              <a:rPr lang="nl-BE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stakeholders </a:t>
            </a: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(federal and regional authorities, local authorities, private organisations) in order to develop a data standard that is supported as broadly as possible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3205243" y="3502808"/>
            <a:ext cx="392100" cy="325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9"/>
          <p:cNvCxnSpPr>
            <a:stCxn id="457" idx="0"/>
          </p:cNvCxnSpPr>
          <p:nvPr/>
        </p:nvCxnSpPr>
        <p:spPr>
          <a:xfrm rot="5400000" flipH="1">
            <a:off x="4001430" y="1373414"/>
            <a:ext cx="1085100" cy="31143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5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1542</Words>
  <Application>Microsoft Office PowerPoint</Application>
  <PresentationFormat>On-screen Show (16:9)</PresentationFormat>
  <Paragraphs>217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Proxima Nova</vt:lpstr>
      <vt:lpstr>Calibri</vt:lpstr>
      <vt:lpstr>Georgia</vt:lpstr>
      <vt:lpstr>Noto Sans Symbols</vt:lpstr>
      <vt:lpstr>Arial</vt:lpstr>
      <vt:lpstr>Roboto</vt:lpstr>
      <vt:lpstr>5_Presentatie_verbeelding werkt - kopie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Rationale for this trajectory and summary of the previous workshop</vt:lpstr>
      <vt:lpstr>PowerPoint Presentation</vt:lpstr>
      <vt:lpstr>PowerPoint Presentation</vt:lpstr>
      <vt:lpstr>PowerPoint Presentation</vt:lpstr>
      <vt:lpstr>Most important issues/takeaways from workshop 1</vt:lpstr>
      <vt:lpstr>PowerPoint Presentation</vt:lpstr>
      <vt:lpstr>Discussing the model via use cases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Next steps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Geamanu</dc:creator>
  <cp:lastModifiedBy>Michael Geamanu (BE)</cp:lastModifiedBy>
  <cp:revision>4</cp:revision>
  <dcterms:modified xsi:type="dcterms:W3CDTF">2021-11-05T12:59:47Z</dcterms:modified>
</cp:coreProperties>
</file>